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1"/>
  </p:notesMasterIdLst>
  <p:sldIdLst>
    <p:sldId id="264" r:id="rId2"/>
    <p:sldId id="257" r:id="rId3"/>
    <p:sldId id="261" r:id="rId4"/>
    <p:sldId id="273" r:id="rId5"/>
    <p:sldId id="266" r:id="rId6"/>
    <p:sldId id="269" r:id="rId7"/>
    <p:sldId id="270" r:id="rId8"/>
    <p:sldId id="294" r:id="rId9"/>
    <p:sldId id="271" r:id="rId10"/>
    <p:sldId id="274" r:id="rId11"/>
    <p:sldId id="276" r:id="rId12"/>
    <p:sldId id="277" r:id="rId13"/>
    <p:sldId id="278" r:id="rId14"/>
    <p:sldId id="279" r:id="rId15"/>
    <p:sldId id="285" r:id="rId16"/>
    <p:sldId id="290" r:id="rId17"/>
    <p:sldId id="286" r:id="rId18"/>
    <p:sldId id="296" r:id="rId19"/>
    <p:sldId id="287" r:id="rId20"/>
    <p:sldId id="281" r:id="rId21"/>
    <p:sldId id="282" r:id="rId22"/>
    <p:sldId id="283" r:id="rId23"/>
    <p:sldId id="284" r:id="rId24"/>
    <p:sldId id="272" r:id="rId25"/>
    <p:sldId id="288" r:id="rId26"/>
    <p:sldId id="292" r:id="rId27"/>
    <p:sldId id="293" r:id="rId28"/>
    <p:sldId id="289" r:id="rId29"/>
    <p:sldId id="295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57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1B74D-DA75-45C6-B5B6-67D107AC0B6D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551A1-93C0-45C6-A542-8D6D2A801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2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51A1-93C0-45C6-A542-8D6D2A8013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9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11-12 June 2015, Bari-Italy.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‹#›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 descr="LOGO_CREAF_PERFILAT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88913"/>
            <a:ext cx="13684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37312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1"/>
          </p:nvPr>
        </p:nvSpPr>
        <p:spPr>
          <a:xfrm>
            <a:off x="395536" y="1124744"/>
            <a:ext cx="8496944" cy="511304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56207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ca-ES" sz="3600" b="1" i="1" kern="1200" dirty="0" smtClean="0">
                <a:solidFill>
                  <a:srgbClr val="006600"/>
                </a:solidFill>
                <a:latin typeface="Georgia" pitchFamily="18" charset="0"/>
                <a:ea typeface="+mn-ea"/>
                <a:cs typeface="Times New Roman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pic>
        <p:nvPicPr>
          <p:cNvPr id="7" name="6 Imagen" descr="barr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675120"/>
            <a:ext cx="914400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6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189" y="587937"/>
            <a:ext cx="8892480" cy="136333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effectLst/>
              </a:rPr>
              <a:t>GEOSS </a:t>
            </a:r>
            <a:r>
              <a:rPr lang="en-US" sz="3200" dirty="0">
                <a:effectLst/>
              </a:rPr>
              <a:t>Essential Variables</a:t>
            </a:r>
            <a:endParaRPr lang="it-IT" sz="3200" dirty="0">
              <a:effectLst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52483" y="1916832"/>
            <a:ext cx="7772400" cy="432048"/>
          </a:xfrm>
        </p:spPr>
        <p:txBody>
          <a:bodyPr>
            <a:normAutofit/>
          </a:bodyPr>
          <a:lstStyle/>
          <a:p>
            <a:r>
              <a:rPr lang="en-GB" sz="1800" i="1" dirty="0" smtClean="0"/>
              <a:t>11-12  June 2015, Bari-Italy</a:t>
            </a:r>
            <a:endParaRPr lang="en-GB" sz="1800" i="1" noProof="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4005064"/>
            <a:ext cx="3276600" cy="9144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defRPr lang="en-US" sz="1200" b="1" i="0">
                <a:solidFill>
                  <a:srgbClr val="0061A7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dirty="0" smtClean="0"/>
              <a:t>Coordinating an Observation Network of Networks </a:t>
            </a:r>
            <a:r>
              <a:rPr dirty="0" err="1" smtClean="0"/>
              <a:t>EnCompassing</a:t>
            </a:r>
            <a:r>
              <a:rPr dirty="0" smtClean="0"/>
              <a:t> </a:t>
            </a:r>
            <a:r>
              <a:rPr dirty="0" err="1" smtClean="0"/>
              <a:t>saTellite</a:t>
            </a:r>
            <a:r>
              <a:rPr dirty="0" smtClean="0"/>
              <a:t> and IN-situ to fill the Gaps in European Observations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74" y="113528"/>
            <a:ext cx="14001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692925" y="5952703"/>
            <a:ext cx="2267744" cy="788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LOGO</a:t>
            </a:r>
            <a:endParaRPr lang="en-US" dirty="0"/>
          </a:p>
        </p:txBody>
      </p:sp>
      <p:pic>
        <p:nvPicPr>
          <p:cNvPr id="18" name="Immagin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088"/>
            <a:ext cx="1007745" cy="66929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62" y="357497"/>
            <a:ext cx="2962806" cy="4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 Subtítulo"/>
          <p:cNvSpPr txBox="1">
            <a:spLocks/>
          </p:cNvSpPr>
          <p:nvPr/>
        </p:nvSpPr>
        <p:spPr>
          <a:xfrm>
            <a:off x="1042448" y="2708920"/>
            <a:ext cx="7885527" cy="208823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1800" i="1" dirty="0" smtClean="0"/>
              <a:t>Societal Benefit Area: Health</a:t>
            </a:r>
          </a:p>
          <a:p>
            <a:endParaRPr lang="en-GB" sz="1800" i="1" dirty="0" smtClean="0"/>
          </a:p>
          <a:p>
            <a:r>
              <a:rPr lang="en-GB" sz="1800" i="1" dirty="0" smtClean="0"/>
              <a:t>Name: </a:t>
            </a:r>
            <a:r>
              <a:rPr lang="en-GB" sz="1800" i="1" smtClean="0"/>
              <a:t>Simon Hales</a:t>
            </a:r>
            <a:endParaRPr lang="en-GB" sz="1800" i="1" dirty="0" smtClean="0"/>
          </a:p>
          <a:p>
            <a:r>
              <a:rPr lang="en-GB" sz="1800" i="1" dirty="0" smtClean="0"/>
              <a:t>Institution: World Health Organization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55672" y="5589241"/>
            <a:ext cx="3472303" cy="11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Mostly not simple or direct!</a:t>
            </a:r>
            <a:endParaRPr lang="en-GB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3" y="2616744"/>
            <a:ext cx="8828149" cy="328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816360" y="1412776"/>
            <a:ext cx="1547727" cy="1745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03754" y="2044701"/>
            <a:ext cx="125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Air quality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64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K.R. Hayes et al. / Ecological Indicators 57 (2015) 409–419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28149" cy="328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907516" y="1088740"/>
            <a:ext cx="1296144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Up Arrow 4"/>
          <p:cNvSpPr/>
          <p:nvPr/>
        </p:nvSpPr>
        <p:spPr>
          <a:xfrm>
            <a:off x="4932040" y="4509120"/>
            <a:ext cx="2448272" cy="2327029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458940" y="5301207"/>
            <a:ext cx="1672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climate extremes, heat</a:t>
            </a:r>
            <a:r>
              <a:rPr lang="en-GB" dirty="0"/>
              <a:t>, UVR, </a:t>
            </a:r>
            <a:r>
              <a:rPr lang="en-GB" dirty="0" smtClean="0"/>
              <a:t>cyclones</a:t>
            </a:r>
          </a:p>
          <a:p>
            <a:r>
              <a:rPr lang="en-GB" dirty="0" smtClean="0"/>
              <a:t>(NRT data)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203754" y="1574154"/>
            <a:ext cx="125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Air quality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0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K.R. Hayes et al. / Ecological Indicators 57 (2015) 409–419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28149" cy="328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907516" y="1088740"/>
            <a:ext cx="1296144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Up Arrow 4"/>
          <p:cNvSpPr/>
          <p:nvPr/>
        </p:nvSpPr>
        <p:spPr>
          <a:xfrm>
            <a:off x="4932040" y="4509120"/>
            <a:ext cx="2448272" cy="2327029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458940" y="5301207"/>
            <a:ext cx="1672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climate extremes, heat</a:t>
            </a:r>
            <a:r>
              <a:rPr lang="en-GB" dirty="0"/>
              <a:t>, UVR, </a:t>
            </a:r>
            <a:r>
              <a:rPr lang="en-GB" dirty="0" smtClean="0"/>
              <a:t>cyclones</a:t>
            </a:r>
          </a:p>
          <a:p>
            <a:r>
              <a:rPr lang="en-GB" dirty="0" smtClean="0"/>
              <a:t>(NRT data)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203754" y="1574154"/>
            <a:ext cx="125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Air quality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295238" y="387227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Social factors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2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1700808"/>
            <a:ext cx="8828149" cy="328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>
            <a:off x="3419872" y="-243408"/>
            <a:ext cx="4052664" cy="3960440"/>
          </a:xfrm>
          <a:prstGeom prst="downArrow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546104" y="-17514"/>
            <a:ext cx="1800200" cy="203132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(long term) ecosystem </a:t>
            </a:r>
            <a:r>
              <a:rPr lang="en-GB" dirty="0" smtClean="0"/>
              <a:t>services:</a:t>
            </a:r>
            <a:endParaRPr lang="en-GB" dirty="0"/>
          </a:p>
          <a:p>
            <a:r>
              <a:rPr lang="en-GB" dirty="0" smtClean="0"/>
              <a:t>Productive, recycling </a:t>
            </a:r>
            <a:r>
              <a:rPr lang="en-GB" dirty="0" smtClean="0"/>
              <a:t>and </a:t>
            </a:r>
            <a:r>
              <a:rPr lang="en-GB" dirty="0" smtClean="0"/>
              <a:t>regulating…</a:t>
            </a:r>
            <a:endParaRPr lang="en-GB" dirty="0" smtClean="0"/>
          </a:p>
          <a:p>
            <a:r>
              <a:rPr lang="en-GB" dirty="0" smtClean="0"/>
              <a:t>food</a:t>
            </a:r>
            <a:r>
              <a:rPr lang="en-GB" dirty="0"/>
              <a:t>, </a:t>
            </a:r>
            <a:r>
              <a:rPr lang="en-GB" dirty="0" smtClean="0"/>
              <a:t>water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98" y="2688138"/>
            <a:ext cx="2901950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8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1700808"/>
            <a:ext cx="8828149" cy="328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>
            <a:off x="3510849" y="0"/>
            <a:ext cx="4052664" cy="3812379"/>
          </a:xfrm>
          <a:prstGeom prst="downArrow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020272" y="3614498"/>
            <a:ext cx="255577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Consumption, population, social distribution of resources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817" y="2708920"/>
            <a:ext cx="2901950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7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63688" y="2924944"/>
            <a:ext cx="5256584" cy="3933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771800" y="5517232"/>
            <a:ext cx="324036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Primary observations: </a:t>
            </a:r>
            <a:endParaRPr lang="en-GB" dirty="0" smtClean="0"/>
          </a:p>
          <a:p>
            <a:pPr algn="ctr"/>
            <a:r>
              <a:rPr lang="en-GB" dirty="0" smtClean="0"/>
              <a:t>births, deaths, disease patterns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411760" y="116632"/>
            <a:ext cx="381642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Scenarios of future </a:t>
            </a:r>
            <a:r>
              <a:rPr lang="en-GB" sz="2400" dirty="0" smtClean="0"/>
              <a:t>development (</a:t>
            </a:r>
            <a:r>
              <a:rPr lang="en-GB" sz="2400" dirty="0" err="1" smtClean="0"/>
              <a:t>eg</a:t>
            </a:r>
            <a:r>
              <a:rPr lang="en-GB" sz="2400" dirty="0" smtClean="0"/>
              <a:t>. SDGs)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3387001"/>
            <a:ext cx="525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Essential variables:</a:t>
            </a:r>
          </a:p>
          <a:p>
            <a:pPr algn="ctr"/>
            <a:r>
              <a:rPr lang="en-GB" dirty="0" smtClean="0"/>
              <a:t>Weather/climate,</a:t>
            </a:r>
          </a:p>
          <a:p>
            <a:pPr algn="ctr"/>
            <a:r>
              <a:rPr lang="en-GB" sz="2400" dirty="0" smtClean="0"/>
              <a:t>food, water, energy: </a:t>
            </a:r>
            <a:r>
              <a:rPr lang="en-GB" sz="2400" i="1" dirty="0">
                <a:solidFill>
                  <a:srgbClr val="C00000"/>
                </a:solidFill>
              </a:rPr>
              <a:t>availability</a:t>
            </a:r>
          </a:p>
          <a:p>
            <a:pPr algn="ctr"/>
            <a:r>
              <a:rPr lang="en-GB" dirty="0" smtClean="0"/>
              <a:t>(transport, </a:t>
            </a:r>
            <a:r>
              <a:rPr lang="en-GB" dirty="0"/>
              <a:t>housing, </a:t>
            </a:r>
            <a:r>
              <a:rPr lang="en-GB" dirty="0" smtClean="0"/>
              <a:t>waste infrastructure, within and between countries)</a:t>
            </a:r>
            <a:r>
              <a:rPr lang="en-GB" dirty="0"/>
              <a:t> </a:t>
            </a:r>
            <a:r>
              <a:rPr lang="en-GB" b="1" i="1" dirty="0" smtClean="0">
                <a:solidFill>
                  <a:srgbClr val="C00000"/>
                </a:solidFill>
              </a:rPr>
              <a:t>+</a:t>
            </a:r>
            <a:r>
              <a:rPr lang="en-GB" sz="2400" i="1" dirty="0" smtClean="0">
                <a:solidFill>
                  <a:srgbClr val="C00000"/>
                </a:solidFill>
              </a:rPr>
              <a:t>distribution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(socio-economic data)</a:t>
            </a:r>
          </a:p>
          <a:p>
            <a:pPr algn="ctr"/>
            <a:endParaRPr lang="en-GB" dirty="0"/>
          </a:p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691680" y="1268760"/>
            <a:ext cx="54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of </a:t>
            </a:r>
            <a:r>
              <a:rPr lang="en-GB" sz="4400" dirty="0" smtClean="0"/>
              <a:t>Indicators: population level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5536" y="-105387"/>
            <a:ext cx="7848872" cy="69847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56" name="Straight Arrow Connector 2055"/>
          <p:cNvCxnSpPr/>
          <p:nvPr/>
        </p:nvCxnSpPr>
        <p:spPr>
          <a:xfrm flipV="1">
            <a:off x="4247964" y="1402930"/>
            <a:ext cx="0" cy="1474106"/>
          </a:xfrm>
          <a:prstGeom prst="straightConnector1">
            <a:avLst/>
          </a:prstGeom>
          <a:ln w="635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763688" y="2924944"/>
            <a:ext cx="5256584" cy="3933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771800" y="5517232"/>
            <a:ext cx="324036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Primary observations: </a:t>
            </a:r>
            <a:endParaRPr lang="en-GB" dirty="0" smtClean="0"/>
          </a:p>
          <a:p>
            <a:pPr algn="ctr"/>
            <a:r>
              <a:rPr lang="en-GB" dirty="0" smtClean="0"/>
              <a:t>births, deaths, disease patterns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59832" y="116632"/>
            <a:ext cx="23762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Scenarios of future development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3387001"/>
            <a:ext cx="525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Essential variables:</a:t>
            </a:r>
          </a:p>
          <a:p>
            <a:pPr algn="ctr"/>
            <a:r>
              <a:rPr lang="en-GB" dirty="0" smtClean="0"/>
              <a:t>Weather/climate,</a:t>
            </a:r>
          </a:p>
          <a:p>
            <a:pPr algn="ctr"/>
            <a:r>
              <a:rPr lang="en-GB" sz="2400" dirty="0" smtClean="0"/>
              <a:t>food, water, energy: </a:t>
            </a:r>
            <a:r>
              <a:rPr lang="en-GB" sz="2400" i="1" dirty="0">
                <a:solidFill>
                  <a:srgbClr val="C00000"/>
                </a:solidFill>
              </a:rPr>
              <a:t>availability</a:t>
            </a:r>
          </a:p>
          <a:p>
            <a:pPr algn="ctr"/>
            <a:r>
              <a:rPr lang="en-GB" dirty="0" smtClean="0"/>
              <a:t>(transport, </a:t>
            </a:r>
            <a:r>
              <a:rPr lang="en-GB" dirty="0"/>
              <a:t>housing, </a:t>
            </a:r>
            <a:r>
              <a:rPr lang="en-GB" dirty="0" smtClean="0"/>
              <a:t>waste infrastructure, within and between countries)</a:t>
            </a:r>
            <a:r>
              <a:rPr lang="en-GB" dirty="0"/>
              <a:t> </a:t>
            </a:r>
            <a:r>
              <a:rPr lang="en-GB" b="1" i="1" dirty="0" smtClean="0">
                <a:solidFill>
                  <a:srgbClr val="C00000"/>
                </a:solidFill>
              </a:rPr>
              <a:t>+</a:t>
            </a:r>
            <a:r>
              <a:rPr lang="en-GB" sz="2400" i="1" dirty="0" smtClean="0">
                <a:solidFill>
                  <a:srgbClr val="C00000"/>
                </a:solidFill>
              </a:rPr>
              <a:t>distribution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(socio-economic data)</a:t>
            </a:r>
          </a:p>
          <a:p>
            <a:pPr algn="ctr"/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836712"/>
            <a:ext cx="5490610" cy="46166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Earth system models</a:t>
            </a:r>
            <a:endParaRPr lang="en-GB" sz="2400" dirty="0"/>
          </a:p>
        </p:txBody>
      </p:sp>
      <p:cxnSp>
        <p:nvCxnSpPr>
          <p:cNvPr id="11" name="Curved Connector 10"/>
          <p:cNvCxnSpPr>
            <a:endCxn id="5" idx="1"/>
          </p:cNvCxnSpPr>
          <p:nvPr/>
        </p:nvCxnSpPr>
        <p:spPr>
          <a:xfrm rot="5400000" flipH="1" flipV="1">
            <a:off x="1271686" y="536633"/>
            <a:ext cx="1848107" cy="1728186"/>
          </a:xfrm>
          <a:prstGeom prst="curvedConnector2">
            <a:avLst/>
          </a:prstGeom>
          <a:ln w="635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endCxn id="5" idx="3"/>
          </p:cNvCxnSpPr>
          <p:nvPr/>
        </p:nvCxnSpPr>
        <p:spPr>
          <a:xfrm rot="16200000" flipV="1">
            <a:off x="5328084" y="584684"/>
            <a:ext cx="1800200" cy="1584176"/>
          </a:xfrm>
          <a:prstGeom prst="curvedConnector2">
            <a:avLst/>
          </a:prstGeom>
          <a:ln w="635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16379" y="4331082"/>
            <a:ext cx="2467390" cy="2526918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eft Arrow 17"/>
          <p:cNvSpPr/>
          <p:nvPr/>
        </p:nvSpPr>
        <p:spPr>
          <a:xfrm>
            <a:off x="6660232" y="4664004"/>
            <a:ext cx="2483768" cy="2005355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Curved Connector 24"/>
          <p:cNvCxnSpPr/>
          <p:nvPr/>
        </p:nvCxnSpPr>
        <p:spPr>
          <a:xfrm rot="16200000" flipH="1">
            <a:off x="5385738" y="1669312"/>
            <a:ext cx="3735235" cy="3202470"/>
          </a:xfrm>
          <a:prstGeom prst="curvedConnector3">
            <a:avLst>
              <a:gd name="adj1" fmla="val 64837"/>
            </a:avLst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-1" y="5138165"/>
            <a:ext cx="194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Ecosystem services</a:t>
            </a:r>
            <a:endParaRPr lang="en-GB" sz="2400" dirty="0"/>
          </a:p>
        </p:txBody>
      </p:sp>
      <p:cxnSp>
        <p:nvCxnSpPr>
          <p:cNvPr id="2048" name="Curved Connector 2047"/>
          <p:cNvCxnSpPr/>
          <p:nvPr/>
        </p:nvCxnSpPr>
        <p:spPr>
          <a:xfrm rot="5400000">
            <a:off x="-369588" y="1952038"/>
            <a:ext cx="3402465" cy="2304248"/>
          </a:xfrm>
          <a:prstGeom prst="curvedConnector3">
            <a:avLst>
              <a:gd name="adj1" fmla="val 74025"/>
            </a:avLst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2052"/>
          <p:cNvSpPr txBox="1"/>
          <p:nvPr/>
        </p:nvSpPr>
        <p:spPr>
          <a:xfrm>
            <a:off x="7612716" y="5205016"/>
            <a:ext cx="1531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Disciplinary models (</a:t>
            </a:r>
            <a:r>
              <a:rPr lang="en-GB" dirty="0" err="1" smtClean="0"/>
              <a:t>eg</a:t>
            </a:r>
            <a:r>
              <a:rPr lang="en-GB" dirty="0" smtClean="0"/>
              <a:t>. air quality)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2324779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Social system: (migration, conflict, resources)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617377" y="1724615"/>
            <a:ext cx="3204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Indicators: </a:t>
            </a:r>
            <a:r>
              <a:rPr lang="en-GB" b="1" dirty="0" err="1" smtClean="0">
                <a:solidFill>
                  <a:schemeClr val="bg1"/>
                </a:solidFill>
              </a:rPr>
              <a:t>eg</a:t>
            </a:r>
            <a:r>
              <a:rPr lang="en-GB" b="1" dirty="0" smtClean="0">
                <a:solidFill>
                  <a:schemeClr val="bg1"/>
                </a:solidFill>
              </a:rPr>
              <a:t>. proportion </a:t>
            </a:r>
            <a:r>
              <a:rPr lang="en-GB" b="1" dirty="0" smtClean="0">
                <a:solidFill>
                  <a:schemeClr val="bg1"/>
                </a:solidFill>
              </a:rPr>
              <a:t>of population with “healthy” living conditions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8731" y="2281599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Observations </a:t>
            </a:r>
          </a:p>
          <a:p>
            <a:r>
              <a:rPr lang="en-GB" dirty="0" smtClean="0"/>
              <a:t>of policy and management</a:t>
            </a:r>
            <a:endParaRPr lang="en-GB" dirty="0"/>
          </a:p>
        </p:txBody>
      </p:sp>
      <p:cxnSp>
        <p:nvCxnSpPr>
          <p:cNvPr id="12" name="Curved Connector 11"/>
          <p:cNvCxnSpPr/>
          <p:nvPr/>
        </p:nvCxnSpPr>
        <p:spPr>
          <a:xfrm rot="16200000" flipH="1">
            <a:off x="669129" y="4043606"/>
            <a:ext cx="1613056" cy="576062"/>
          </a:xfrm>
          <a:prstGeom prst="curvedConnector3">
            <a:avLst>
              <a:gd name="adj1" fmla="val 43129"/>
            </a:avLst>
          </a:prstGeom>
          <a:ln w="635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355" y="3265142"/>
            <a:ext cx="884237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5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Overlapping with EVs in other domains (SBA)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Yes, very substantially, especially climate, disasters, water, food, energy, biodiversity</a:t>
            </a:r>
          </a:p>
          <a:p>
            <a:r>
              <a:rPr lang="en-US" dirty="0" smtClean="0"/>
              <a:t>Priorities for EVs operational monitoring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Contribution to understanding and validating assessment models (medium to long term scenarios, rather than short term forecasts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</a:p>
          <a:p>
            <a:r>
              <a:rPr lang="en-US" dirty="0" smtClean="0"/>
              <a:t>Recommendations </a:t>
            </a:r>
            <a:r>
              <a:rPr lang="en-US" dirty="0" smtClean="0"/>
              <a:t>for GEO/GEOSS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Inform global </a:t>
            </a:r>
            <a:r>
              <a:rPr lang="en-US" dirty="0">
                <a:solidFill>
                  <a:srgbClr val="C00000"/>
                </a:solidFill>
              </a:rPr>
              <a:t>policy questions about </a:t>
            </a:r>
            <a:r>
              <a:rPr lang="en-US" dirty="0" smtClean="0">
                <a:solidFill>
                  <a:srgbClr val="C00000"/>
                </a:solidFill>
              </a:rPr>
              <a:t>sustainability rather than specific “biomedical” health issues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Extend engagement with </a:t>
            </a:r>
            <a:r>
              <a:rPr lang="en-US" dirty="0" smtClean="0">
                <a:solidFill>
                  <a:srgbClr val="C00000"/>
                </a:solidFill>
              </a:rPr>
              <a:t>global </a:t>
            </a:r>
            <a:r>
              <a:rPr lang="en-US" dirty="0" smtClean="0">
                <a:solidFill>
                  <a:srgbClr val="C00000"/>
                </a:solidFill>
              </a:rPr>
              <a:t>health </a:t>
            </a:r>
            <a:r>
              <a:rPr lang="en-US" dirty="0" smtClean="0">
                <a:solidFill>
                  <a:srgbClr val="C00000"/>
                </a:solidFill>
              </a:rPr>
              <a:t>community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Sustainable development goals, </a:t>
            </a:r>
            <a:r>
              <a:rPr lang="en-US" dirty="0" smtClean="0">
                <a:solidFill>
                  <a:srgbClr val="C00000"/>
                </a:solidFill>
              </a:rPr>
              <a:t>UN conventions (FCCC, CBD) planetary </a:t>
            </a:r>
            <a:r>
              <a:rPr lang="en-US" dirty="0" smtClean="0">
                <a:solidFill>
                  <a:srgbClr val="C00000"/>
                </a:solidFill>
              </a:rPr>
              <a:t>boundaries, safe pathways of development, extreme events, food security, water and sanitation, 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ntegration </a:t>
            </a:r>
            <a:r>
              <a:rPr lang="en-US" dirty="0" smtClean="0">
                <a:solidFill>
                  <a:srgbClr val="C00000"/>
                </a:solidFill>
              </a:rPr>
              <a:t>with socio-economic variables (social inequality, population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Human impacts on earth system (production, consumption)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 smtClean="0"/>
              <a:t>Conclusions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3315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5536" y="-105387"/>
            <a:ext cx="7848872" cy="698477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763688" y="2924944"/>
            <a:ext cx="5256584" cy="3933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771800" y="5517232"/>
            <a:ext cx="324036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Primary observations: 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births, deaths, disease patterns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116632"/>
            <a:ext cx="2376264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Scenarios of future development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3387001"/>
            <a:ext cx="525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</a:rPr>
              <a:t>Essential variables:</a:t>
            </a:r>
          </a:p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Weather/climate,</a:t>
            </a:r>
          </a:p>
          <a:p>
            <a:pPr algn="ctr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food, water, energy: 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</a:rPr>
              <a:t>availability</a:t>
            </a:r>
          </a:p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(transport,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housing,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waste infrastructure, within and between countries)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i="1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en-GB" sz="2400" i="1" dirty="0" smtClean="0">
                <a:solidFill>
                  <a:schemeClr val="bg1">
                    <a:lumMod val="50000"/>
                  </a:schemeClr>
                </a:solidFill>
              </a:rPr>
              <a:t>distribution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(socio-economic data)</a:t>
            </a:r>
          </a:p>
          <a:p>
            <a:pPr algn="ctr"/>
            <a:endParaRPr lang="en-GB" dirty="0"/>
          </a:p>
          <a:p>
            <a:endParaRPr lang="en-GB" dirty="0"/>
          </a:p>
        </p:txBody>
      </p:sp>
      <p:sp>
        <p:nvSpPr>
          <p:cNvPr id="18" name="Left Arrow 17"/>
          <p:cNvSpPr/>
          <p:nvPr/>
        </p:nvSpPr>
        <p:spPr>
          <a:xfrm>
            <a:off x="6660232" y="4664004"/>
            <a:ext cx="2483768" cy="2005355"/>
          </a:xfrm>
          <a:prstGeom prst="lef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Curved Connector 24"/>
          <p:cNvCxnSpPr/>
          <p:nvPr/>
        </p:nvCxnSpPr>
        <p:spPr>
          <a:xfrm rot="16200000" flipH="1">
            <a:off x="4778596" y="1062168"/>
            <a:ext cx="4301449" cy="3850540"/>
          </a:xfrm>
          <a:prstGeom prst="curvedConnector3">
            <a:avLst>
              <a:gd name="adj1" fmla="val 50000"/>
            </a:avLst>
          </a:prstGeom>
          <a:ln w="1270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20272" y="5257099"/>
            <a:ext cx="194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Ecosystem services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2324779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Social system: (migration, conflict, resources)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923928" y="836712"/>
            <a:ext cx="0" cy="2273291"/>
          </a:xfrm>
          <a:prstGeom prst="straightConnector1">
            <a:avLst/>
          </a:prstGeom>
          <a:ln w="1270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80650" y="1742524"/>
            <a:ext cx="549061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Earth system models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91204" y="2933162"/>
            <a:ext cx="3888432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human </a:t>
            </a:r>
            <a:r>
              <a:rPr lang="en-GB" sz="3200" dirty="0" smtClean="0"/>
              <a:t>impacts on earth system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430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481138"/>
            <a:ext cx="6788943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9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Is your community developing a set of area-specific </a:t>
            </a:r>
            <a:r>
              <a:rPr lang="en-GB" dirty="0" smtClean="0"/>
              <a:t>essential variables (EV)s</a:t>
            </a:r>
            <a:r>
              <a:rPr lang="en-GB" dirty="0"/>
              <a:t>? </a:t>
            </a:r>
          </a:p>
          <a:p>
            <a:pPr lvl="0"/>
            <a:r>
              <a:rPr lang="en-GB" dirty="0" smtClean="0">
                <a:solidFill>
                  <a:srgbClr val="C00000"/>
                </a:solidFill>
              </a:rPr>
              <a:t>(yes … but note that “area specific” is not a useful concept in the global health context)</a:t>
            </a:r>
            <a:endParaRPr lang="it-IT" dirty="0">
              <a:solidFill>
                <a:srgbClr val="C00000"/>
              </a:solidFill>
            </a:endParaRPr>
          </a:p>
          <a:p>
            <a:pPr lvl="0"/>
            <a:r>
              <a:rPr lang="en-GB" dirty="0" smtClean="0"/>
              <a:t>If </a:t>
            </a:r>
            <a:r>
              <a:rPr lang="en-GB" dirty="0"/>
              <a:t>not, is the community planning to start this in the near future</a:t>
            </a:r>
            <a:r>
              <a:rPr lang="en-GB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Have you attended previous meeting? </a:t>
            </a:r>
            <a:r>
              <a:rPr lang="en-GB" dirty="0" smtClean="0">
                <a:solidFill>
                  <a:srgbClr val="C00000"/>
                </a:solidFill>
              </a:rPr>
              <a:t>No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Are you considering reference documents from other domains? </a:t>
            </a:r>
            <a:r>
              <a:rPr lang="en-GB" dirty="0" smtClean="0">
                <a:solidFill>
                  <a:srgbClr val="C00000"/>
                </a:solidFill>
              </a:rPr>
              <a:t>Yes</a:t>
            </a:r>
          </a:p>
          <a:p>
            <a:pPr lvl="0"/>
            <a:endParaRPr lang="it-IT" sz="24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 smtClean="0"/>
              <a:t>Status of existing EVs in the domain</a:t>
            </a:r>
            <a:endParaRPr lang="en-US" sz="3600" i="1" dirty="0"/>
          </a:p>
        </p:txBody>
      </p:sp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Weather/climate, “near real time data”, forecasting of extreme </a:t>
            </a:r>
            <a:r>
              <a:rPr lang="en-GB" dirty="0" smtClean="0"/>
              <a:t>events</a:t>
            </a:r>
          </a:p>
          <a:p>
            <a:r>
              <a:rPr lang="en-GB" dirty="0" smtClean="0"/>
              <a:t>Famine early warning</a:t>
            </a:r>
            <a:endParaRPr lang="en-GB" dirty="0" smtClean="0"/>
          </a:p>
          <a:p>
            <a:r>
              <a:rPr lang="en-GB" dirty="0" smtClean="0"/>
              <a:t>Short term forecasting of communicable diseases (under development, generally not yet operationally useful)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“Area specific” </a:t>
            </a:r>
            <a:r>
              <a:rPr lang="en-GB" dirty="0" smtClean="0"/>
              <a:t>EVs </a:t>
            </a:r>
            <a:r>
              <a:rPr lang="en-GB" dirty="0" smtClean="0"/>
              <a:t>for health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7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213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what extent these EVs </a:t>
            </a:r>
            <a:r>
              <a:rPr lang="en-US" dirty="0" smtClean="0"/>
              <a:t>(if any) are </a:t>
            </a:r>
            <a:r>
              <a:rPr lang="en-US" dirty="0"/>
              <a:t>validated and used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Limited validation and use (as far as I know)</a:t>
            </a:r>
          </a:p>
          <a:p>
            <a:pPr lvl="0"/>
            <a:r>
              <a:rPr lang="en-GB" dirty="0"/>
              <a:t>Are the EVs linked to applications and users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(not efficiently, see examples)</a:t>
            </a:r>
          </a:p>
          <a:p>
            <a:pPr lvl="0"/>
            <a:r>
              <a:rPr lang="en-GB" dirty="0" smtClean="0"/>
              <a:t>How </a:t>
            </a:r>
            <a:r>
              <a:rPr lang="en-GB" dirty="0"/>
              <a:t>is a community agreement reached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Not clear (at least, not to me – community is fragmented and not well established)</a:t>
            </a:r>
            <a:endParaRPr lang="it-IT" dirty="0">
              <a:solidFill>
                <a:srgbClr val="C00000"/>
              </a:solidFill>
            </a:endParaRPr>
          </a:p>
          <a:p>
            <a:pPr lvl="0"/>
            <a:r>
              <a:rPr lang="en-GB" dirty="0"/>
              <a:t>Is a community review process in place</a:t>
            </a:r>
            <a:r>
              <a:rPr lang="en-GB" dirty="0" smtClean="0"/>
              <a:t>?</a:t>
            </a:r>
          </a:p>
          <a:p>
            <a:pPr lvl="1"/>
            <a:r>
              <a:rPr lang="en-GB" dirty="0">
                <a:solidFill>
                  <a:prstClr val="black"/>
                </a:solidFill>
              </a:rPr>
              <a:t>Are the EVs linked to an international body </a:t>
            </a:r>
            <a:endParaRPr lang="en-GB" dirty="0" smtClean="0">
              <a:solidFill>
                <a:prstClr val="black"/>
              </a:solidFill>
            </a:endParaRP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Yes (SDGs, Future Earth, CBD, Montreal protocol, UNFCCC, UNEP, UNDP, UNICEF, WMO, WHO, IFRCRCS) </a:t>
            </a:r>
          </a:p>
          <a:p>
            <a:r>
              <a:rPr lang="en-GB" dirty="0">
                <a:solidFill>
                  <a:prstClr val="black"/>
                </a:solidFill>
              </a:rPr>
              <a:t>I</a:t>
            </a:r>
            <a:r>
              <a:rPr lang="en-GB" dirty="0" smtClean="0">
                <a:solidFill>
                  <a:prstClr val="black"/>
                </a:solidFill>
              </a:rPr>
              <a:t>nvolved </a:t>
            </a:r>
            <a:r>
              <a:rPr lang="en-GB" dirty="0">
                <a:solidFill>
                  <a:prstClr val="black"/>
                </a:solidFill>
              </a:rPr>
              <a:t>in accepting the EVs</a:t>
            </a:r>
            <a:r>
              <a:rPr lang="en-GB" dirty="0" smtClean="0">
                <a:solidFill>
                  <a:prstClr val="black"/>
                </a:solidFill>
              </a:rPr>
              <a:t>? 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GB" dirty="0">
                <a:solidFill>
                  <a:srgbClr val="C00000"/>
                </a:solidFill>
              </a:rPr>
              <a:t>Not </a:t>
            </a:r>
            <a:r>
              <a:rPr lang="en-GB" dirty="0" smtClean="0">
                <a:solidFill>
                  <a:srgbClr val="C00000"/>
                </a:solidFill>
              </a:rPr>
              <a:t>clear</a:t>
            </a:r>
            <a:endParaRPr lang="it-IT" dirty="0">
              <a:solidFill>
                <a:srgbClr val="C00000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pPr lvl="1"/>
            <a:endParaRPr lang="it-IT" dirty="0">
              <a:solidFill>
                <a:prstClr val="black"/>
              </a:solidFill>
            </a:endParaRPr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347048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/>
              <a:t>EVs validation and use</a:t>
            </a:r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Do </a:t>
            </a:r>
            <a:r>
              <a:rPr lang="en-GB" dirty="0"/>
              <a:t>you have a database with information on the EVs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No – relevant data are scattered and mostly not linked to health issues (due to complex, indirect causal pathways for the most important impacts)</a:t>
            </a:r>
          </a:p>
          <a:p>
            <a:pPr lvl="0"/>
            <a:r>
              <a:rPr lang="en-GB" dirty="0" smtClean="0"/>
              <a:t>Do you know network currently operational for medium-term/long-term </a:t>
            </a:r>
            <a:r>
              <a:rPr lang="en-GB" dirty="0"/>
              <a:t>monitoring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All existing networks are potentially relevant</a:t>
            </a:r>
          </a:p>
          <a:p>
            <a:r>
              <a:rPr lang="en-GB" dirty="0"/>
              <a:t>Are the current operational networks operated by your community measuring the  EVs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Health community relies on other to do this</a:t>
            </a:r>
            <a:endParaRPr lang="it-IT" dirty="0">
              <a:solidFill>
                <a:srgbClr val="C00000"/>
              </a:solidFill>
            </a:endParaRPr>
          </a:p>
          <a:p>
            <a:pPr lvl="0"/>
            <a:endParaRPr lang="it-IT" dirty="0"/>
          </a:p>
          <a:p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i="1" dirty="0" smtClean="0">
                <a:ea typeface="Calibri"/>
                <a:cs typeface="Times New Roman"/>
              </a:rPr>
              <a:t>Describing </a:t>
            </a:r>
            <a:r>
              <a:rPr lang="en-US" sz="3600" i="1" dirty="0">
                <a:ea typeface="Calibri"/>
                <a:cs typeface="Times New Roman"/>
              </a:rPr>
              <a:t>the monitoring networks currently operational</a:t>
            </a:r>
            <a:endParaRPr lang="en-US" sz="3600" dirty="0"/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 some Use Case,  have you already focused on </a:t>
            </a:r>
            <a:r>
              <a:rPr lang="en-US" dirty="0" smtClean="0"/>
              <a:t>EVs</a:t>
            </a:r>
            <a:r>
              <a:rPr lang="en-US" dirty="0"/>
              <a:t>’ features</a:t>
            </a:r>
            <a:r>
              <a:rPr lang="en-US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Temporal frequency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Spatial resolution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Accuracy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Yes, (example of air </a:t>
            </a:r>
            <a:r>
              <a:rPr lang="en-US" dirty="0" smtClean="0">
                <a:solidFill>
                  <a:srgbClr val="C00000"/>
                </a:solidFill>
              </a:rPr>
              <a:t>pollution, others below)</a:t>
            </a:r>
            <a:endParaRPr lang="en-US" dirty="0" smtClean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Challenges and how these are addressed (if any</a:t>
            </a:r>
            <a:r>
              <a:rPr lang="en-US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Thinking in terms of global sustainability, not biomedical effects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it-IT" sz="3600" dirty="0" smtClean="0">
                <a:ea typeface="Calibri"/>
                <a:cs typeface="Times New Roman"/>
              </a:rPr>
              <a:t/>
            </a:r>
            <a:br>
              <a:rPr lang="it-IT" sz="3600" dirty="0" smtClean="0">
                <a:ea typeface="Calibri"/>
                <a:cs typeface="Times New Roman"/>
              </a:rPr>
            </a:br>
            <a:r>
              <a:rPr lang="en-US" sz="4000" i="1" dirty="0">
                <a:ea typeface="Calibri"/>
                <a:cs typeface="Times New Roman"/>
              </a:rPr>
              <a:t>Assessing EV observational needs and readiness</a:t>
            </a:r>
            <a:r>
              <a:rPr lang="it-IT" sz="3600" dirty="0">
                <a:ea typeface="Calibri"/>
                <a:cs typeface="Times New Roman"/>
              </a:rPr>
              <a:t/>
            </a:r>
            <a:br>
              <a:rPr lang="it-IT" sz="3600" dirty="0"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" y="2852936"/>
            <a:ext cx="8930225" cy="390488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/>
          <a:lstStyle/>
          <a:p>
            <a:r>
              <a:rPr lang="en-GB" dirty="0" smtClean="0"/>
              <a:t>Long term (multi-annual) average ambient fine particle concentration at the surface</a:t>
            </a:r>
          </a:p>
          <a:p>
            <a:pPr lvl="1"/>
            <a:r>
              <a:rPr lang="en-GB" dirty="0" smtClean="0"/>
              <a:t>Method: remote sensing plus atmospheric model plus epidemiological model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direct health effect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301208"/>
            <a:ext cx="7612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Global Estimates of Ambient Fine Particulate Matter Concentrations from Satellite-Based Aerosol Optical Depth: Development and Application</a:t>
            </a:r>
          </a:p>
          <a:p>
            <a:endParaRPr lang="en-GB" sz="1200" dirty="0"/>
          </a:p>
          <a:p>
            <a:r>
              <a:rPr lang="en-GB" sz="1200" dirty="0"/>
              <a:t>Aaron van </a:t>
            </a:r>
            <a:r>
              <a:rPr lang="en-GB" sz="1200" dirty="0" err="1" smtClean="0"/>
              <a:t>Donkelaar</a:t>
            </a:r>
            <a:r>
              <a:rPr lang="en-GB" sz="1200" dirty="0" smtClean="0"/>
              <a:t> et al,  </a:t>
            </a:r>
            <a:r>
              <a:rPr lang="en-GB" sz="1200" dirty="0"/>
              <a:t>http://ehp.niehs.nih.gov/0901623/</a:t>
            </a:r>
          </a:p>
        </p:txBody>
      </p:sp>
    </p:spTree>
    <p:extLst>
      <p:ext uri="{BB962C8B-B14F-4D97-AF65-F5344CB8AC3E}">
        <p14:creationId xmlns:p14="http://schemas.microsoft.com/office/powerpoint/2010/main" val="28910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" y="4370"/>
            <a:ext cx="4695622" cy="485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4876316"/>
            <a:ext cx="4631901" cy="195198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CA" sz="2400" dirty="0"/>
              <a:t>EO can provide water storage in groundwater and surface stores (lakes) and measures of wetland and ecosystem extent</a:t>
            </a:r>
          </a:p>
        </p:txBody>
      </p:sp>
    </p:spTree>
    <p:extLst>
      <p:ext uri="{BB962C8B-B14F-4D97-AF65-F5344CB8AC3E}">
        <p14:creationId xmlns:p14="http://schemas.microsoft.com/office/powerpoint/2010/main" val="6289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1138"/>
            <a:ext cx="8136904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630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7676"/>
            <a:ext cx="8229600" cy="403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148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2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" y="0"/>
            <a:ext cx="91080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186422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/>
              <a:t>http://apps.who.int/iris/bitstream/10665/174012/1/9789241508537_eng.pdf?ua=1</a:t>
            </a:r>
          </a:p>
        </p:txBody>
      </p:sp>
    </p:spTree>
    <p:extLst>
      <p:ext uri="{BB962C8B-B14F-4D97-AF65-F5344CB8AC3E}">
        <p14:creationId xmlns:p14="http://schemas.microsoft.com/office/powerpoint/2010/main" val="301694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145435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What criteria, methodology, and process </a:t>
            </a:r>
            <a:r>
              <a:rPr lang="en-GB" b="1" i="1" dirty="0" smtClean="0"/>
              <a:t>should be </a:t>
            </a:r>
            <a:r>
              <a:rPr lang="en-GB" dirty="0" smtClean="0"/>
              <a:t>used </a:t>
            </a:r>
            <a:r>
              <a:rPr lang="en-GB" dirty="0"/>
              <a:t>to identify EVs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Top down: start with health significance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Describe relevant causal pathways / networks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Consider how EO can contribute useful information</a:t>
            </a:r>
            <a:endParaRPr lang="en-US" dirty="0" smtClean="0">
              <a:solidFill>
                <a:srgbClr val="C00000"/>
              </a:solidFill>
            </a:endParaRPr>
          </a:p>
          <a:p>
            <a:pPr lvl="0"/>
            <a:r>
              <a:rPr lang="en-GB" dirty="0" smtClean="0"/>
              <a:t>Do </a:t>
            </a:r>
            <a:r>
              <a:rPr lang="en-GB" dirty="0"/>
              <a:t>you have a template to document a EV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No, but … good examples of earth observation contributing to health planning for extreme climate events, (cyclones</a:t>
            </a:r>
            <a:r>
              <a:rPr lang="en-GB" dirty="0">
                <a:solidFill>
                  <a:srgbClr val="C00000"/>
                </a:solidFill>
              </a:rPr>
              <a:t>, </a:t>
            </a:r>
            <a:r>
              <a:rPr lang="en-GB" dirty="0" smtClean="0">
                <a:solidFill>
                  <a:srgbClr val="C00000"/>
                </a:solidFill>
              </a:rPr>
              <a:t>heatwaves, air </a:t>
            </a:r>
            <a:r>
              <a:rPr lang="en-GB" dirty="0">
                <a:solidFill>
                  <a:srgbClr val="C00000"/>
                </a:solidFill>
              </a:rPr>
              <a:t>pollution), 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…Emerging examples for other issues, water, food security, some communicable diseases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1430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The process underlying EV definition</a:t>
            </a:r>
            <a:endParaRPr lang="en-US" sz="3600" i="1" dirty="0"/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Global “burden of disease”:</a:t>
            </a:r>
          </a:p>
          <a:p>
            <a:pPr lvl="1"/>
            <a:r>
              <a:rPr lang="en-GB" dirty="0" smtClean="0"/>
              <a:t>(biomedical model, focus on downstream “risk factors” = limited usefulness in this context)</a:t>
            </a:r>
          </a:p>
          <a:p>
            <a:pPr lvl="1"/>
            <a:r>
              <a:rPr lang="en-GB" dirty="0" smtClean="0"/>
              <a:t>Poor countries: effects of poverty via lack of access to food, water, shelter, clean energy: high mortality rates, low life expectancy, high burden of communicable diseases, unplanned urban settlements = poor infrastructure (WASH, shelter vulnerable to disasters, dirty energy)</a:t>
            </a:r>
          </a:p>
          <a:p>
            <a:pPr lvl="1"/>
            <a:r>
              <a:rPr lang="en-GB" dirty="0" smtClean="0"/>
              <a:t>Rich countries: diseases of overconsumption (non communicable disease: cardiovascular diseases, cancers, psychological problems).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Threat to global ecological sustainability is the most important (and relevant) health issue</a:t>
            </a:r>
          </a:p>
          <a:p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 with public health </a:t>
            </a:r>
            <a:r>
              <a:rPr lang="en-US" dirty="0" smtClean="0"/>
              <a:t>importance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20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/>
              <a:t>Gaps and requirements</a:t>
            </a:r>
            <a:endParaRPr lang="en-US" sz="3600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>
            <a:normAutofit/>
          </a:bodyPr>
          <a:lstStyle/>
          <a:p>
            <a:r>
              <a:rPr lang="en-US" dirty="0" smtClean="0"/>
              <a:t>EVs (from other domains) are more or less relevant </a:t>
            </a:r>
            <a:r>
              <a:rPr lang="en-US" dirty="0"/>
              <a:t>to health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Health is an integrating factor</a:t>
            </a:r>
            <a:endParaRPr lang="en-GB" dirty="0"/>
          </a:p>
          <a:p>
            <a:r>
              <a:rPr lang="en-GB" dirty="0" smtClean="0"/>
              <a:t>Paradox ~ health is improving (on average)</a:t>
            </a:r>
            <a:endParaRPr lang="en-GB" dirty="0"/>
          </a:p>
          <a:p>
            <a:r>
              <a:rPr lang="en-GB" dirty="0" smtClean="0"/>
              <a:t>Prediction: this will not last</a:t>
            </a:r>
            <a:endParaRPr lang="en-GB" dirty="0"/>
          </a:p>
          <a:p>
            <a:r>
              <a:rPr lang="en-GB" dirty="0" smtClean="0"/>
              <a:t>Fundamental determinants of health:</a:t>
            </a:r>
          </a:p>
          <a:p>
            <a:pPr lvl="1"/>
            <a:r>
              <a:rPr lang="en-GB" dirty="0" smtClean="0"/>
              <a:t>Little to do with health services (the biomedical model is not very useful in this context)</a:t>
            </a:r>
          </a:p>
          <a:p>
            <a:pPr lvl="1"/>
            <a:r>
              <a:rPr lang="en-GB" dirty="0" smtClean="0"/>
              <a:t>More to do with long term </a:t>
            </a:r>
            <a:r>
              <a:rPr lang="en-GB" b="1" dirty="0" smtClean="0"/>
              <a:t>availability</a:t>
            </a:r>
            <a:r>
              <a:rPr lang="en-GB" dirty="0" smtClean="0"/>
              <a:t> of ecosystem services and the social </a:t>
            </a:r>
            <a:r>
              <a:rPr lang="en-GB" b="1" dirty="0" smtClean="0"/>
              <a:t>distribution</a:t>
            </a:r>
            <a:r>
              <a:rPr lang="en-GB" dirty="0" smtClean="0"/>
              <a:t> of health-giving, food, water, shelter, security, (life purpose)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Healthy planet, healthy </a:t>
            </a:r>
            <a:r>
              <a:rPr lang="en-GB" dirty="0" smtClean="0"/>
              <a:t>people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7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Meeting current human needs...</a:t>
            </a:r>
            <a:endParaRPr lang="en-GB" dirty="0"/>
          </a:p>
          <a:p>
            <a:r>
              <a:rPr lang="en-GB" dirty="0" smtClean="0">
                <a:solidFill>
                  <a:srgbClr val="C00000"/>
                </a:solidFill>
              </a:rPr>
              <a:t>… without compromising the health of future generations</a:t>
            </a:r>
          </a:p>
          <a:p>
            <a:endParaRPr lang="en-GB" dirty="0"/>
          </a:p>
          <a:p>
            <a:r>
              <a:rPr lang="en-GB" dirty="0" smtClean="0"/>
              <a:t>We need to live within planetary boundaries</a:t>
            </a:r>
          </a:p>
          <a:p>
            <a:r>
              <a:rPr lang="en-GB" dirty="0" smtClean="0"/>
              <a:t>(… and social boundaries)</a:t>
            </a:r>
            <a:endParaRPr lang="en-GB" dirty="0"/>
          </a:p>
          <a:p>
            <a:r>
              <a:rPr lang="en-GB" b="1" dirty="0" smtClean="0"/>
              <a:t>The most important essential variables for health </a:t>
            </a:r>
            <a:r>
              <a:rPr lang="en-GB" b="1" dirty="0" smtClean="0"/>
              <a:t>should be </a:t>
            </a:r>
            <a:r>
              <a:rPr lang="en-GB" b="1" dirty="0" smtClean="0"/>
              <a:t>included in “upstream” social benefit areas</a:t>
            </a:r>
          </a:p>
          <a:p>
            <a:r>
              <a:rPr lang="en-GB" dirty="0" smtClean="0"/>
              <a:t>BUT the </a:t>
            </a:r>
            <a:r>
              <a:rPr lang="en-GB" dirty="0" smtClean="0">
                <a:solidFill>
                  <a:srgbClr val="C00000"/>
                </a:solidFill>
              </a:rPr>
              <a:t>social distribution </a:t>
            </a:r>
            <a:r>
              <a:rPr lang="en-GB" dirty="0" smtClean="0"/>
              <a:t>of positive (health-giving) factors and negative (unhealthy) exposures is not necessarily captured</a:t>
            </a:r>
          </a:p>
          <a:p>
            <a:r>
              <a:rPr lang="en-GB" dirty="0" smtClean="0"/>
              <a:t>This requires additional analysis (</a:t>
            </a:r>
            <a:r>
              <a:rPr lang="en-GB" dirty="0" err="1" smtClean="0"/>
              <a:t>eg</a:t>
            </a:r>
            <a:r>
              <a:rPr lang="en-GB" dirty="0" smtClean="0"/>
              <a:t>. geographic overlay of physical/earth observation variables with socio-demographic variables)?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9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examples of direct “toxicological” effects on health</a:t>
            </a:r>
          </a:p>
          <a:p>
            <a:r>
              <a:rPr lang="en-GB" dirty="0" smtClean="0"/>
              <a:t>BUT most impacts, including the most important impacts, occur via complex pathways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Causal pathways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63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Mechanisms of health impact</a:t>
            </a:r>
            <a:endParaRPr lang="en-GB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28149" cy="328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79912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K.R. Hayes et al. / Ecological Indicators 57 (2015) 409–419</a:t>
            </a:r>
          </a:p>
        </p:txBody>
      </p:sp>
    </p:spTree>
    <p:extLst>
      <p:ext uri="{BB962C8B-B14F-4D97-AF65-F5344CB8AC3E}">
        <p14:creationId xmlns:p14="http://schemas.microsoft.com/office/powerpoint/2010/main" val="1591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603</TotalTime>
  <Words>1328</Words>
  <Application>Microsoft Office PowerPoint</Application>
  <PresentationFormat>On-screen Show (4:3)</PresentationFormat>
  <Paragraphs>158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Viale</vt:lpstr>
      <vt:lpstr>GEOSS Essential Variables</vt:lpstr>
      <vt:lpstr>Status of existing EVs in the domain</vt:lpstr>
      <vt:lpstr>The process underlying EV definition</vt:lpstr>
      <vt:lpstr>Start with public health importance</vt:lpstr>
      <vt:lpstr>Gaps and requirements</vt:lpstr>
      <vt:lpstr>Healthy planet, healthy people</vt:lpstr>
      <vt:lpstr>The problem</vt:lpstr>
      <vt:lpstr>Causal pathways</vt:lpstr>
      <vt:lpstr>Mechanisms of health impact</vt:lpstr>
      <vt:lpstr>Mostly not simple or direct!</vt:lpstr>
      <vt:lpstr>K.R. Hayes et al. / Ecological Indicators 57 (2015) 409–419</vt:lpstr>
      <vt:lpstr>K.R. Hayes et al. / Ecological Indicators 57 (2015) 409–419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The End</vt:lpstr>
      <vt:lpstr>“Area specific” EVs for health</vt:lpstr>
      <vt:lpstr>EVs validation and use</vt:lpstr>
      <vt:lpstr>Describing the monitoring networks currently operational</vt:lpstr>
      <vt:lpstr> Assessing EV observational needs and readiness </vt:lpstr>
      <vt:lpstr>Example direct health effect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alma</dc:creator>
  <cp:lastModifiedBy>HALES, Simon</cp:lastModifiedBy>
  <cp:revision>97</cp:revision>
  <dcterms:created xsi:type="dcterms:W3CDTF">2015-05-19T15:27:20Z</dcterms:created>
  <dcterms:modified xsi:type="dcterms:W3CDTF">2015-06-12T08:48:38Z</dcterms:modified>
</cp:coreProperties>
</file>